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10058400" cx="18288000"/>
  <p:notesSz cx="6858000" cy="9144000"/>
  <p:embeddedFontLst>
    <p:embeddedFont>
      <p:font typeface="Space Mono"/>
      <p:regular r:id="rId16"/>
      <p:bold r:id="rId17"/>
      <p:italic r:id="rId18"/>
      <p:boldItalic r:id="rId19"/>
    </p:embeddedFont>
    <p:embeddedFont>
      <p:font typeface="Rubik Light"/>
      <p:regular r:id="rId20"/>
      <p:bold r:id="rId21"/>
      <p:italic r:id="rId22"/>
      <p:boldItalic r:id="rId23"/>
    </p:embeddedFont>
    <p:embeddedFont>
      <p:font typeface="Inter"/>
      <p:regular r:id="rId24"/>
      <p:bold r:id="rId25"/>
    </p:embeddedFont>
    <p:embeddedFont>
      <p:font typeface="Rubik SemiBold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  <p:embeddedFont>
      <p:font typeface="Space Grotesk"/>
      <p:regular r:id="rId34"/>
      <p:bold r:id="rId35"/>
    </p:embeddedFont>
    <p:embeddedFont>
      <p:font typeface="Rubik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Inter SemiBold"/>
      <p:regular r:id="rId44"/>
      <p:bold r:id="rId45"/>
    </p:embeddedFont>
    <p:embeddedFont>
      <p:font typeface="Space Grotesk Medium"/>
      <p:regular r:id="rId46"/>
      <p:bold r:id="rId47"/>
    </p:embeddedFont>
    <p:embeddedFont>
      <p:font typeface="Rubik"/>
      <p:regular r:id="rId48"/>
      <p:bold r:id="rId49"/>
      <p:italic r:id="rId50"/>
      <p:boldItalic r:id="rId51"/>
    </p:embeddedFont>
    <p:embeddedFont>
      <p:font typeface="Inter Medium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InterSemiBold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SpaceGroteskMedium-regular.fntdata"/><Relationship Id="rId45" Type="http://schemas.openxmlformats.org/officeDocument/2006/relationships/font" Target="fonts/Inter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ubik-regular.fntdata"/><Relationship Id="rId47" Type="http://schemas.openxmlformats.org/officeDocument/2006/relationships/font" Target="fonts/SpaceGroteskMedium-bold.fntdata"/><Relationship Id="rId49" Type="http://schemas.openxmlformats.org/officeDocument/2006/relationships/font" Target="fonts/Rubi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33" Type="http://schemas.openxmlformats.org/officeDocument/2006/relationships/font" Target="fonts/RobotoMono-boldItalic.fntdata"/><Relationship Id="rId32" Type="http://schemas.openxmlformats.org/officeDocument/2006/relationships/font" Target="fonts/RobotoMono-italic.fntdata"/><Relationship Id="rId35" Type="http://schemas.openxmlformats.org/officeDocument/2006/relationships/font" Target="fonts/SpaceGrotesk-bold.fntdata"/><Relationship Id="rId34" Type="http://schemas.openxmlformats.org/officeDocument/2006/relationships/font" Target="fonts/SpaceGrotesk-regular.fntdata"/><Relationship Id="rId37" Type="http://schemas.openxmlformats.org/officeDocument/2006/relationships/font" Target="fonts/RubikMedium-bold.fntdata"/><Relationship Id="rId36" Type="http://schemas.openxmlformats.org/officeDocument/2006/relationships/font" Target="fonts/RubikMedium-regular.fntdata"/><Relationship Id="rId39" Type="http://schemas.openxmlformats.org/officeDocument/2006/relationships/font" Target="fonts/RubikMedium-boldItalic.fntdata"/><Relationship Id="rId38" Type="http://schemas.openxmlformats.org/officeDocument/2006/relationships/font" Target="fonts/RubikMedium-italic.fntdata"/><Relationship Id="rId20" Type="http://schemas.openxmlformats.org/officeDocument/2006/relationships/font" Target="fonts/RubikLight-regular.fntdata"/><Relationship Id="rId22" Type="http://schemas.openxmlformats.org/officeDocument/2006/relationships/font" Target="fonts/RubikLight-italic.fntdata"/><Relationship Id="rId21" Type="http://schemas.openxmlformats.org/officeDocument/2006/relationships/font" Target="fonts/RubikLight-bold.fntdata"/><Relationship Id="rId24" Type="http://schemas.openxmlformats.org/officeDocument/2006/relationships/font" Target="fonts/Inter-regular.fntdata"/><Relationship Id="rId23" Type="http://schemas.openxmlformats.org/officeDocument/2006/relationships/font" Target="fonts/RubikLight-boldItalic.fntdata"/><Relationship Id="rId26" Type="http://schemas.openxmlformats.org/officeDocument/2006/relationships/font" Target="fonts/RubikSemiBold-regular.fntdata"/><Relationship Id="rId25" Type="http://schemas.openxmlformats.org/officeDocument/2006/relationships/font" Target="fonts/Inter-bold.fntdata"/><Relationship Id="rId28" Type="http://schemas.openxmlformats.org/officeDocument/2006/relationships/font" Target="fonts/RubikSemiBold-italic.fntdata"/><Relationship Id="rId27" Type="http://schemas.openxmlformats.org/officeDocument/2006/relationships/font" Target="fonts/RubikSemiBold-bold.fntdata"/><Relationship Id="rId29" Type="http://schemas.openxmlformats.org/officeDocument/2006/relationships/font" Target="fonts/RubikSemiBold-boldItalic.fntdata"/><Relationship Id="rId51" Type="http://schemas.openxmlformats.org/officeDocument/2006/relationships/font" Target="fonts/Rubik-boldItalic.fntdata"/><Relationship Id="rId50" Type="http://schemas.openxmlformats.org/officeDocument/2006/relationships/font" Target="fonts/Rubik-italic.fntdata"/><Relationship Id="rId53" Type="http://schemas.openxmlformats.org/officeDocument/2006/relationships/font" Target="fonts/InterMedium-bold.fntdata"/><Relationship Id="rId52" Type="http://schemas.openxmlformats.org/officeDocument/2006/relationships/font" Target="fonts/InterMedium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paceMono-bold.fntdata"/><Relationship Id="rId16" Type="http://schemas.openxmlformats.org/officeDocument/2006/relationships/font" Target="fonts/SpaceMono-regular.fntdata"/><Relationship Id="rId19" Type="http://schemas.openxmlformats.org/officeDocument/2006/relationships/font" Target="fonts/SpaceMono-boldItalic.fntdata"/><Relationship Id="rId18" Type="http://schemas.openxmlformats.org/officeDocument/2006/relationships/font" Target="fonts/SpaceMon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e4c3155a5_0_0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e4c3155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e4c3155a5_0_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e4c3155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e4c3155a5_0_12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e4c3155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938118b7_0_6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938118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2937dd9c3_0_504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2937dd9c3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2937dd9c3_0_511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2937dd9c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937dd9c3_0_518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937dd9c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10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Rephrase headers to suit your next steps. Include dates to keep the momentum going.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2937dd9c3_0_528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2937dd9c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5 minutes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2937dd9c3_0_545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2937dd9c3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5 minutes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09b130d31_1_166:notes"/>
          <p:cNvSpPr/>
          <p:nvPr>
            <p:ph idx="2" type="sldImg"/>
          </p:nvPr>
        </p:nvSpPr>
        <p:spPr>
          <a:xfrm>
            <a:off x="312026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09b130d31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duration: 10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Rephrase headers to suit your next steps. Include </a:t>
            </a:r>
            <a:r>
              <a:rPr lang="en"/>
              <a:t>dates</a:t>
            </a:r>
            <a:r>
              <a:rPr lang="en"/>
              <a:t> to keep the momentum going.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2937dd9c3_0_563:notes"/>
          <p:cNvSpPr/>
          <p:nvPr>
            <p:ph idx="2" type="sldImg"/>
          </p:nvPr>
        </p:nvSpPr>
        <p:spPr>
          <a:xfrm>
            <a:off x="312027" y="685800"/>
            <a:ext cx="623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2937dd9c3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Section Break" type="title">
  <p:cSld name="TITLE">
    <p:bg>
      <p:bgPr>
        <a:solidFill>
          <a:srgbClr val="090B0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0"/>
            <a:ext cx="4515555" cy="516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>
            <a:off x="-6" y="4895114"/>
            <a:ext cx="4515555" cy="516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Dark">
  <p:cSld name="TITLE_1_2_1">
    <p:bg>
      <p:bgPr>
        <a:solidFill>
          <a:srgbClr val="090B0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>
            <a:off x="4946900" y="1600212"/>
            <a:ext cx="126252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4946900" y="685800"/>
            <a:ext cx="109728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301952" y="-301948"/>
            <a:ext cx="4210049" cy="48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5213" y="5525961"/>
            <a:ext cx="4229098" cy="48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6024" y="2244777"/>
            <a:ext cx="4360026" cy="48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Subtitl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2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2"/>
          <p:cNvCxnSpPr/>
          <p:nvPr/>
        </p:nvCxnSpPr>
        <p:spPr>
          <a:xfrm>
            <a:off x="6400800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2"/>
          <p:cNvSpPr txBox="1"/>
          <p:nvPr>
            <p:ph type="title"/>
          </p:nvPr>
        </p:nvSpPr>
        <p:spPr>
          <a:xfrm>
            <a:off x="6400800" y="838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3" name="Google Shape;73;p12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74" name="Google Shape;74;p12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2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2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Section with Description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6400922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401583" y="9387840"/>
            <a:ext cx="1119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3"/>
          <p:cNvSpPr txBox="1"/>
          <p:nvPr>
            <p:ph type="title"/>
          </p:nvPr>
        </p:nvSpPr>
        <p:spPr>
          <a:xfrm>
            <a:off x="6400922" y="838200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6400800" y="5486400"/>
            <a:ext cx="112014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SzPts val="2600"/>
              <a:buChar char="■"/>
              <a:defRPr/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SzPts val="2200"/>
              <a:buChar char="■"/>
              <a:defRPr/>
            </a:lvl9pPr>
          </a:lstStyle>
          <a:p/>
        </p:txBody>
      </p:sp>
      <p:grpSp>
        <p:nvGrpSpPr>
          <p:cNvPr id="83" name="Google Shape;83;p13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FF9900"/>
          </p15:clr>
        </p15:guide>
        <p15:guide id="2" pos="4032">
          <p15:clr>
            <a:srgbClr val="FF9900"/>
          </p15:clr>
        </p15:guide>
        <p15:guide id="3" pos="7488">
          <p15:clr>
            <a:srgbClr val="FF9900"/>
          </p15:clr>
        </p15:guide>
        <p15:guide id="4" pos="7620">
          <p15:clr>
            <a:srgbClr val="FF990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upplementary Cover">
  <p:cSld name="TITLE_AND_BODY_4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4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4"/>
          <p:cNvSpPr txBox="1"/>
          <p:nvPr>
            <p:ph type="title"/>
          </p:nvPr>
        </p:nvSpPr>
        <p:spPr>
          <a:xfrm>
            <a:off x="6400800" y="1600205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6400800" y="7315200"/>
            <a:ext cx="11201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6400800" y="685800"/>
            <a:ext cx="112014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94" name="Google Shape;94;p14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95" name="Google Shape;95;p14"/>
            <p:cNvPicPr preferRelativeResize="0"/>
            <p:nvPr/>
          </p:nvPicPr>
          <p:blipFill rotWithShape="1">
            <a:blip r:embed="rId2">
              <a:alphaModFix/>
            </a:blip>
            <a:srcRect b="21064" l="0" r="0" t="21064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10473" l="0" r="0" t="10481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>
              <a:alphaModFix/>
            </a:blip>
            <a:srcRect b="11390" l="0" r="0" t="11383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5">
              <a:alphaModFix/>
            </a:blip>
            <a:srcRect b="11325" l="0" r="0" t="3647"/>
            <a:stretch/>
          </p:blipFill>
          <p:spPr>
            <a:xfrm flipH="1">
              <a:off x="-5" y="4381425"/>
              <a:ext cx="6190480" cy="2961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Cover">
  <p:cSld name="TITLE_AND_BODY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5"/>
          <p:cNvCxnSpPr/>
          <p:nvPr/>
        </p:nvCxnSpPr>
        <p:spPr>
          <a:xfrm>
            <a:off x="6400800" y="670560"/>
            <a:ext cx="11201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400800" y="9387840"/>
            <a:ext cx="1120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>
            <p:ph type="title"/>
          </p:nvPr>
        </p:nvSpPr>
        <p:spPr>
          <a:xfrm>
            <a:off x="6400800" y="838201"/>
            <a:ext cx="112014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6400800" y="4495800"/>
            <a:ext cx="112014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>
            <a:off x="6400800" y="8458200"/>
            <a:ext cx="67197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-5" y="-9000"/>
            <a:ext cx="6200927" cy="10067403"/>
            <a:chOff x="-5" y="-9000"/>
            <a:chExt cx="6200927" cy="10067403"/>
          </a:xfrm>
        </p:grpSpPr>
        <p:pic>
          <p:nvPicPr>
            <p:cNvPr id="108" name="Google Shape;108;p15"/>
            <p:cNvPicPr preferRelativeResize="0"/>
            <p:nvPr/>
          </p:nvPicPr>
          <p:blipFill rotWithShape="1">
            <a:blip r:embed="rId4">
              <a:alphaModFix/>
            </a:blip>
            <a:srcRect b="20012" l="0" r="0" t="2630"/>
            <a:stretch/>
          </p:blipFill>
          <p:spPr>
            <a:xfrm flipH="1">
              <a:off x="-5" y="4648625"/>
              <a:ext cx="6190480" cy="269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40266" l="0" r="0" t="1863"/>
            <a:stretch/>
          </p:blipFill>
          <p:spPr>
            <a:xfrm rot="10800000">
              <a:off x="1" y="2645048"/>
              <a:ext cx="6189774" cy="201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20954" l="0" r="0" t="0"/>
            <a:stretch/>
          </p:blipFill>
          <p:spPr>
            <a:xfrm rot="10800000">
              <a:off x="0" y="7305375"/>
              <a:ext cx="6190494" cy="275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22820" l="0" r="0" t="-46"/>
            <a:stretch/>
          </p:blipFill>
          <p:spPr>
            <a:xfrm flipH="1" rot="10800000">
              <a:off x="0" y="-9000"/>
              <a:ext cx="6200922" cy="269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Description">
  <p:cSld name="TITLE_AND_BODY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6"/>
          <p:cNvCxnSpPr/>
          <p:nvPr/>
        </p:nvCxnSpPr>
        <p:spPr>
          <a:xfrm>
            <a:off x="4956000" y="674108"/>
            <a:ext cx="126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4946900" y="9372600"/>
            <a:ext cx="1265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6"/>
          <p:cNvSpPr txBox="1"/>
          <p:nvPr>
            <p:ph type="title"/>
          </p:nvPr>
        </p:nvSpPr>
        <p:spPr>
          <a:xfrm>
            <a:off x="4946900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972100" y="5486400"/>
            <a:ext cx="12646200" cy="3657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Char char="●"/>
              <a:defRPr>
                <a:solidFill>
                  <a:srgbClr val="3C4043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800"/>
              <a:buChar char="○"/>
              <a:defRPr>
                <a:solidFill>
                  <a:srgbClr val="3C4043"/>
                </a:solidFill>
              </a:defRPr>
            </a:lvl2pPr>
            <a:lvl3pPr indent="-393700" lvl="2" marL="1371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600"/>
              <a:buChar char="■"/>
              <a:defRPr>
                <a:solidFill>
                  <a:srgbClr val="3C4043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●"/>
              <a:defRPr>
                <a:solidFill>
                  <a:srgbClr val="3C4043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rgbClr val="3C4043"/>
              </a:buClr>
              <a:buSzPts val="2200"/>
              <a:buChar char="○"/>
              <a:defRPr>
                <a:solidFill>
                  <a:srgbClr val="3C4043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rgbClr val="3C4043"/>
              </a:buClr>
              <a:buSzPts val="22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Section with Subtitle">
  <p:cSld name="TITLE_AND_BODY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17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4953939" y="838200"/>
            <a:ext cx="126135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4946900" y="7315200"/>
            <a:ext cx="126384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Supplementary Cover">
  <p:cSld name="TITLE_AND_BODY_3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8"/>
          <p:cNvCxnSpPr/>
          <p:nvPr/>
        </p:nvCxnSpPr>
        <p:spPr>
          <a:xfrm>
            <a:off x="4953939" y="670560"/>
            <a:ext cx="1265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4953939" y="1600200"/>
            <a:ext cx="126462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4946900" y="7315200"/>
            <a:ext cx="126462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3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subTitle"/>
          </p:nvPr>
        </p:nvSpPr>
        <p:spPr>
          <a:xfrm>
            <a:off x="4953939" y="914405"/>
            <a:ext cx="126384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sz="24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8997" y="12743"/>
            <a:ext cx="4808668" cy="203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Cover">
  <p:cSld name="TITLE_AND_BODY_3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9"/>
          <p:cNvCxnSpPr/>
          <p:nvPr/>
        </p:nvCxnSpPr>
        <p:spPr>
          <a:xfrm>
            <a:off x="4953939" y="670560"/>
            <a:ext cx="12588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954653" y="9387851"/>
            <a:ext cx="1263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Rubik SemiBold"/>
              <a:buNone/>
              <a:defRPr sz="9600">
                <a:latin typeface="Rubik SemiBold"/>
                <a:ea typeface="Rubik SemiBold"/>
                <a:cs typeface="Rubik SemiBold"/>
                <a:sym typeface="Rubi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4954648" y="8458200"/>
            <a:ext cx="9729600" cy="685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None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2">
            <a:alphaModFix/>
          </a:blip>
          <a:srcRect b="9" l="0" r="0" t="9"/>
          <a:stretch/>
        </p:blipFill>
        <p:spPr>
          <a:xfrm flipH="1">
            <a:off x="-2" y="464862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 rot="10800000">
            <a:off x="-2" y="1943741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-6" y="7353502"/>
            <a:ext cx="4808694" cy="270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12394" l="0" r="0" t="12394"/>
          <a:stretch/>
        </p:blipFill>
        <p:spPr>
          <a:xfrm flipH="1" rot="10800000">
            <a:off x="0" y="-14793"/>
            <a:ext cx="4808668" cy="203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6">
            <a:alphaModFix/>
          </a:blip>
          <a:srcRect b="33231" l="33287" r="33290" t="33224"/>
          <a:stretch/>
        </p:blipFill>
        <p:spPr>
          <a:xfrm>
            <a:off x="15999565" y="8519713"/>
            <a:ext cx="560250" cy="56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7">
            <a:alphaModFix/>
          </a:blip>
          <a:srcRect b="0" l="169" r="169" t="0"/>
          <a:stretch/>
        </p:blipFill>
        <p:spPr>
          <a:xfrm>
            <a:off x="17011898" y="8514394"/>
            <a:ext cx="573404" cy="57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2 column body">
  <p:cSld name="ONE_COLUM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85800" y="2743200"/>
            <a:ext cx="11201400" cy="66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of Module Sheet">
  <p:cSld name="TITLE_6">
    <p:bg>
      <p:bgPr>
        <a:solidFill>
          <a:srgbClr val="090B0C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398250" y="1600202"/>
            <a:ext cx="109728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590750" y="8155500"/>
            <a:ext cx="9780300" cy="7599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Space Grotesk"/>
              <a:buNone/>
              <a:defRPr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6398250" y="8155575"/>
            <a:ext cx="11925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1F7F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Next:</a:t>
            </a:r>
            <a:endParaRPr b="1" sz="2200">
              <a:solidFill>
                <a:srgbClr val="F1F7F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6">
          <p15:clr>
            <a:srgbClr val="00FF00"/>
          </p15:clr>
        </p15:guide>
        <p15:guide id="4" pos="7622">
          <p15:clr>
            <a:srgbClr val="00FF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verview Sheet">
  <p:cSld name="ONE_COLUMN_TEXT_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85800" y="2743200"/>
            <a:ext cx="55041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6426600" y="2743200"/>
            <a:ext cx="5460600" cy="6258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400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OUTCOMES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85800" y="228600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WHAT TO EXPECT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2103425" y="2293250"/>
            <a:ext cx="5504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SUGGESTED PARTICIPANTS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12103425" y="2743202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2" name="Google Shape;162;p21"/>
          <p:cNvSpPr/>
          <p:nvPr/>
        </p:nvSpPr>
        <p:spPr>
          <a:xfrm>
            <a:off x="12103425" y="4415850"/>
            <a:ext cx="5504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EXPECTED TIME</a:t>
            </a:r>
            <a:endParaRPr sz="16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12103425" y="4927400"/>
            <a:ext cx="5504700" cy="6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 sz="2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Font typeface="Inter Medium"/>
              <a:buNone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None - Body">
  <p:cSld name="ONE_COLUMN_TEXT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Vert - Body">
  <p:cSld name="ONE_COLUMN_TEXT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85800" y="2743200"/>
            <a:ext cx="8339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b="0" l="38188" r="51056" t="0"/>
          <a:stretch/>
        </p:blipFill>
        <p:spPr>
          <a:xfrm>
            <a:off x="16365150" y="0"/>
            <a:ext cx="1922854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- Hori - Body">
  <p:cSld name="ONE_COLUMN_TEXT_5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85800" y="2743200"/>
            <a:ext cx="83760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Glance">
  <p:cSld name="ONE_COLUMN_TEXT_5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95200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2" type="body"/>
          </p:nvPr>
        </p:nvSpPr>
        <p:spPr>
          <a:xfrm>
            <a:off x="49470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subTitle"/>
          </p:nvPr>
        </p:nvSpPr>
        <p:spPr>
          <a:xfrm>
            <a:off x="6907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4" type="body"/>
          </p:nvPr>
        </p:nvSpPr>
        <p:spPr>
          <a:xfrm>
            <a:off x="68580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9221150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6" type="body"/>
          </p:nvPr>
        </p:nvSpPr>
        <p:spPr>
          <a:xfrm>
            <a:off x="9221150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85" name="Google Shape;185;p25"/>
          <p:cNvSpPr txBox="1"/>
          <p:nvPr>
            <p:ph idx="7" type="subTitle"/>
          </p:nvPr>
        </p:nvSpPr>
        <p:spPr>
          <a:xfrm>
            <a:off x="13483189" y="2109075"/>
            <a:ext cx="4114800" cy="1081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8" type="body"/>
          </p:nvPr>
        </p:nvSpPr>
        <p:spPr>
          <a:xfrm>
            <a:off x="13478239" y="3190575"/>
            <a:ext cx="4114800" cy="590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/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etailed">
  <p:cSld name="ONE_COLUMN_TEXT_5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685800" y="679700"/>
            <a:ext cx="126462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68580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0" name="Google Shape;190;p2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C919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C9192"/>
                </a:solidFill>
                <a:latin typeface="Space Grotesk"/>
                <a:ea typeface="Space Grotesk"/>
                <a:cs typeface="Space Grotesk"/>
                <a:sym typeface="Space Grotesk"/>
              </a:rPr>
              <a:t>AGENDA</a:t>
            </a:r>
            <a:endParaRPr b="1" sz="1600">
              <a:solidFill>
                <a:srgbClr val="7C919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9217150" y="2109075"/>
            <a:ext cx="8376000" cy="698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2600">
                <a:solidFill>
                  <a:schemeClr val="dk2"/>
                </a:solidFill>
              </a:defRPr>
            </a:lvl2pPr>
            <a:lvl3pPr indent="-3937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>
                <a:solidFill>
                  <a:schemeClr val="dk2"/>
                </a:solidFill>
              </a:defRPr>
            </a:lvl3pPr>
            <a:lvl4pPr indent="-3937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indent="-3937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indent="-3937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indent="-3937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indent="-3937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indent="-3937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3" type="subTitle"/>
          </p:nvPr>
        </p:nvSpPr>
        <p:spPr>
          <a:xfrm>
            <a:off x="13478250" y="685800"/>
            <a:ext cx="41148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32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Hori - Body">
  <p:cSld name="ONE_COLUMN_TEXT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Vert - Body">
  <p:cSld name="ONE_COLUMN_TEXT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85800" y="2743200"/>
            <a:ext cx="11201400" cy="5486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810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Images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400800" y="1600200"/>
            <a:ext cx="11201400" cy="654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2">
            <a:alphaModFix/>
          </a:blip>
          <a:srcRect b="0" l="32284" r="33219" t="0"/>
          <a:stretch/>
        </p:blipFill>
        <p:spPr>
          <a:xfrm flipH="1">
            <a:off x="6" y="0"/>
            <a:ext cx="6167144" cy="100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Split Layout 1">
  <p:cSld name="CUSTOM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30"/>
          <p:cNvSpPr/>
          <p:nvPr/>
        </p:nvSpPr>
        <p:spPr>
          <a:xfrm>
            <a:off x="0" y="0"/>
            <a:ext cx="6196800" cy="10058400"/>
          </a:xfrm>
          <a:prstGeom prst="rect">
            <a:avLst/>
          </a:prstGeom>
          <a:solidFill>
            <a:srgbClr val="F1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">
  <p:cSld name="TITLE_2">
    <p:bg>
      <p:bgPr>
        <a:solidFill>
          <a:srgbClr val="090B0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946900" y="1600202"/>
            <a:ext cx="12394200" cy="64008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946900" y="894080"/>
            <a:ext cx="123942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- Pauses">
  <p:cSld name="CUSTOM_1_1">
    <p:bg>
      <p:bgPr>
        <a:gradFill>
          <a:gsLst>
            <a:gs pos="0">
              <a:srgbClr val="3C4F50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6400800" y="1600200"/>
            <a:ext cx="11201400" cy="66933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FA7B17"/>
          </p15:clr>
        </p15:guide>
        <p15:guide id="2" pos="4032">
          <p15:clr>
            <a:srgbClr val="FA7B17"/>
          </p15:clr>
        </p15:guide>
        <p15:guide id="3" pos="7488">
          <p15:clr>
            <a:srgbClr val="FA7B17"/>
          </p15:clr>
        </p15:guide>
        <p15:guide id="4" pos="7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vertical background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2">
            <a:alphaModFix/>
          </a:blip>
          <a:srcRect b="0" l="52607" r="35300" t="0"/>
          <a:stretch/>
        </p:blipFill>
        <p:spPr>
          <a:xfrm>
            <a:off x="16076551" y="0"/>
            <a:ext cx="22114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Hori - Blank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b="0" l="0" r="0" t="93333"/>
          <a:stretch/>
        </p:blipFill>
        <p:spPr>
          <a:xfrm>
            <a:off x="-300" y="9387839"/>
            <a:ext cx="18288000" cy="67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">
  <p:cSld name="BLANK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-446" l="4199" r="3302" t="93303"/>
          <a:stretch/>
        </p:blipFill>
        <p:spPr>
          <a:xfrm>
            <a:off x="685800" y="9372600"/>
            <a:ext cx="16916400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k Activity - Cover">
  <p:cSld name="BLANK_1_1_1_1">
    <p:bg>
      <p:bgPr>
        <a:solidFill>
          <a:srgbClr val="FFE9F5">
            <a:alpha val="643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4800"/>
              <a:buNone/>
              <a:defRPr sz="4800">
                <a:solidFill>
                  <a:srgbClr val="F439A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6000"/>
              <a:buNone/>
              <a:defRPr>
                <a:solidFill>
                  <a:srgbClr val="F439A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3600"/>
              <a:buFont typeface="Rubik Light"/>
              <a:buNone/>
              <a:defRPr sz="3600"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D2074"/>
              </a:buClr>
              <a:buSzPts val="6000"/>
              <a:buFont typeface="Rubik Light"/>
              <a:buNone/>
              <a:defRPr>
                <a:solidFill>
                  <a:srgbClr val="BD2074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24" name="Google Shape;224;p36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BD2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2074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BD207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6" name="Google Shape;226;p36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Clr>
                <a:srgbClr val="F439A0"/>
              </a:buClr>
              <a:buSzPts val="1600"/>
              <a:buFont typeface="Space Grotesk"/>
              <a:buNone/>
              <a:defRPr sz="1600">
                <a:solidFill>
                  <a:srgbClr val="F439A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pect Activity Cover">
  <p:cSld name="BLANK_1_1_1_1_3">
    <p:bg>
      <p:bgPr>
        <a:solidFill>
          <a:srgbClr val="FFEDE0">
            <a:alpha val="64310"/>
          </a:srgbClr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4800"/>
              <a:buNone/>
              <a:defRPr sz="4800">
                <a:solidFill>
                  <a:srgbClr val="FF7B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6000"/>
              <a:buNone/>
              <a:defRPr>
                <a:solidFill>
                  <a:srgbClr val="FF7B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3600"/>
              <a:buFont typeface="Rubik Light"/>
              <a:buNone/>
              <a:defRPr sz="3600"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591E"/>
              </a:buClr>
              <a:buSzPts val="6000"/>
              <a:buFont typeface="Rubik Light"/>
              <a:buNone/>
              <a:defRPr>
                <a:solidFill>
                  <a:srgbClr val="DB591E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0" name="Google Shape;230;p37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DB59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B591E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DB591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7B19"/>
              </a:buClr>
              <a:buSzPts val="1600"/>
              <a:buFont typeface="Space Grotesk"/>
              <a:buNone/>
              <a:defRPr sz="1600">
                <a:solidFill>
                  <a:srgbClr val="FF7B1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">
  <p:cSld name="BLANK_1_1_1_1_3_1">
    <p:bg>
      <p:bgPr>
        <a:solidFill>
          <a:srgbClr val="D6FDFB">
            <a:alpha val="64310"/>
          </a:srgbClr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680625" y="688701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4800"/>
              <a:buNone/>
              <a:defRPr sz="4800">
                <a:solidFill>
                  <a:srgbClr val="19B2B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None/>
              <a:defRPr>
                <a:solidFill>
                  <a:srgbClr val="19B2B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7980"/>
              </a:buClr>
              <a:buSzPts val="3600"/>
              <a:buFont typeface="Rubik Light"/>
              <a:buNone/>
              <a:defRPr sz="3600">
                <a:solidFill>
                  <a:srgbClr val="02798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6000"/>
              <a:buFont typeface="Rubik Light"/>
              <a:buNone/>
              <a:defRPr>
                <a:solidFill>
                  <a:srgbClr val="19B2BA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0279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7980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02798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19B2BA"/>
              </a:buClr>
              <a:buSzPts val="1600"/>
              <a:buFont typeface="Space Grotesk"/>
              <a:buNone/>
              <a:defRPr sz="1600">
                <a:solidFill>
                  <a:srgbClr val="19B2B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2 1 1">
  <p:cSld name="BLANK_1_1_1_1_3_1_1">
    <p:bg>
      <p:bgPr>
        <a:solidFill>
          <a:srgbClr val="EDFFCE">
            <a:alpha val="64310"/>
          </a:srgbClr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80625" y="685804"/>
            <a:ext cx="126513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4800"/>
              <a:buNone/>
              <a:defRPr sz="4800">
                <a:solidFill>
                  <a:srgbClr val="8FDC0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6000"/>
              <a:buNone/>
              <a:defRPr>
                <a:solidFill>
                  <a:srgbClr val="8FDC0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3600"/>
              <a:buFont typeface="Rubik Light"/>
              <a:buNone/>
              <a:defRPr sz="3600"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1A318"/>
              </a:buClr>
              <a:buSzPts val="6000"/>
              <a:buFont typeface="Rubik Light"/>
              <a:buNone/>
              <a:defRPr>
                <a:solidFill>
                  <a:srgbClr val="71A318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44" name="Google Shape;244;p39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71A31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1A318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71A318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8FDC09"/>
              </a:buClr>
              <a:buSzPts val="1600"/>
              <a:buFont typeface="Space Grotesk"/>
              <a:buNone/>
              <a:defRPr sz="1600">
                <a:solidFill>
                  <a:srgbClr val="8FDC09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3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Cover 1">
  <p:cSld name="BLANK_1_1_1_1_2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Font typeface="Roboto Mono"/>
              <a:buNone/>
              <a:defRPr sz="2200">
                <a:solidFill>
                  <a:srgbClr val="F1F7F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2200"/>
              <a:buNone/>
              <a:defRPr sz="2200">
                <a:solidFill>
                  <a:srgbClr val="F1F7F7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title"/>
          </p:nvPr>
        </p:nvSpPr>
        <p:spPr>
          <a:xfrm>
            <a:off x="725000" y="2743200"/>
            <a:ext cx="8336700" cy="1828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3600"/>
              <a:buFont typeface="Rubik Light"/>
              <a:buNone/>
              <a:defRPr sz="3600">
                <a:solidFill>
                  <a:srgbClr val="CDDCD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54" name="Google Shape;254;p40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0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body"/>
          </p:nvPr>
        </p:nvSpPr>
        <p:spPr>
          <a:xfrm>
            <a:off x="680625" y="4572000"/>
            <a:ext cx="83811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duction">
  <p:cSld name="TITLE_2_1">
    <p:bg>
      <p:bgPr>
        <a:solidFill>
          <a:srgbClr val="090B0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46900" y="7338975"/>
            <a:ext cx="41148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 THIS SECTION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  <p15:guide id="7" pos="4461">
          <p15:clr>
            <a:srgbClr val="FA7B17"/>
          </p15:clr>
        </p15:guide>
        <p15:guide id="8" pos="7102">
          <p15:clr>
            <a:srgbClr val="FA7B17"/>
          </p15:clr>
        </p15:guide>
        <p15:guide id="9" pos="978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">
  <p:cSld name="BLANK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1"/>
          <p:cNvPicPr preferRelativeResize="0"/>
          <p:nvPr/>
        </p:nvPicPr>
        <p:blipFill rotWithShape="1">
          <a:blip r:embed="rId2">
            <a:alphaModFix amt="20000"/>
          </a:blip>
          <a:srcRect b="52684" l="2316" r="56617" t="31104"/>
          <a:stretch/>
        </p:blipFill>
        <p:spPr>
          <a:xfrm>
            <a:off x="13478250" y="685800"/>
            <a:ext cx="4123800" cy="91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14470600" y="661940"/>
            <a:ext cx="3131700" cy="9144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1F7F7"/>
              </a:buClr>
              <a:buSzPts val="1800"/>
              <a:buFont typeface="Space Mono"/>
              <a:buNone/>
              <a:defRPr sz="1800">
                <a:solidFill>
                  <a:srgbClr val="F1F7F7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262" name="Google Shape;262;p41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1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700" y="890547"/>
            <a:ext cx="457200" cy="4571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/>
          <p:nvPr>
            <p:ph idx="3" type="body"/>
          </p:nvPr>
        </p:nvSpPr>
        <p:spPr>
          <a:xfrm>
            <a:off x="680625" y="2384150"/>
            <a:ext cx="8381100" cy="5845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3937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600"/>
              <a:buChar char="○"/>
              <a:defRPr sz="26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- Steps - Untimed">
  <p:cSld name="BLANK_1_1_1_1_1_1">
    <p:bg>
      <p:bgPr>
        <a:gradFill>
          <a:gsLst>
            <a:gs pos="0">
              <a:srgbClr val="3C4F50"/>
            </a:gs>
            <a:gs pos="25000">
              <a:srgbClr val="232629"/>
            </a:gs>
            <a:gs pos="54000">
              <a:srgbClr val="232629"/>
            </a:gs>
            <a:gs pos="100000">
              <a:srgbClr val="232629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680625" y="832104"/>
            <a:ext cx="12651300" cy="91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ubik Light"/>
              <a:buNone/>
              <a:defRPr sz="4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359450" y="6285950"/>
            <a:ext cx="0" cy="3778500"/>
          </a:xfrm>
          <a:prstGeom prst="straightConnector1">
            <a:avLst/>
          </a:prstGeom>
          <a:noFill/>
          <a:ln cap="flat" cmpd="sng" w="9525">
            <a:solidFill>
              <a:srgbClr val="9AA0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/>
        </p:nvSpPr>
        <p:spPr>
          <a:xfrm rot="-5400000">
            <a:off x="-29350" y="5625100"/>
            <a:ext cx="8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AA0A6"/>
                </a:solidFill>
                <a:latin typeface="Space Grotesk"/>
                <a:ea typeface="Space Grotesk"/>
                <a:cs typeface="Space Grotesk"/>
                <a:sym typeface="Space Grotesk"/>
              </a:rPr>
              <a:t>Activity</a:t>
            </a:r>
            <a:endParaRPr b="1" sz="1600">
              <a:solidFill>
                <a:srgbClr val="9AA0A6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 rot="-5400000">
            <a:off x="-1677261" y="3082550"/>
            <a:ext cx="4109100" cy="45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1600"/>
              <a:buFont typeface="Space Grotesk"/>
              <a:buNone/>
              <a:defRPr sz="16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ctrTitle"/>
          </p:nvPr>
        </p:nvSpPr>
        <p:spPr>
          <a:xfrm>
            <a:off x="4743450" y="1232440"/>
            <a:ext cx="12663000" cy="3015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1" type="subTitle"/>
          </p:nvPr>
        </p:nvSpPr>
        <p:spPr>
          <a:xfrm>
            <a:off x="4780534" y="6332969"/>
            <a:ext cx="12663000" cy="2428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Section Break 1">
  <p:cSld name="TITLE_2_1_2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2327" y="8642399"/>
            <a:ext cx="1325899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48851" y="8331326"/>
            <a:ext cx="1612677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346366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5020541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6708948" y="8342126"/>
            <a:ext cx="1602727" cy="18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8468303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0019575" y="8616525"/>
            <a:ext cx="1349749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1582059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3157030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4963553" y="8313052"/>
            <a:ext cx="1629524" cy="190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b="2533" l="55835" r="2002" t="33658"/>
          <a:stretch/>
        </p:blipFill>
        <p:spPr>
          <a:xfrm flipH="1" rot="-5400000">
            <a:off x="16751984" y="8544620"/>
            <a:ext cx="1416063" cy="1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06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escription">
  <p:cSld name="TITLE_2_1_1">
    <p:bg>
      <p:bgPr>
        <a:solidFill>
          <a:srgbClr val="090B0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80000"/>
          </a:blip>
          <a:srcRect b="2533" l="55835" r="2002" t="33658"/>
          <a:stretch/>
        </p:blipFill>
        <p:spPr>
          <a:xfrm flipH="1">
            <a:off x="0" y="0"/>
            <a:ext cx="4800601" cy="548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80000"/>
          </a:blip>
          <a:srcRect b="10779" l="55835" r="2002" t="33655"/>
          <a:stretch/>
        </p:blipFill>
        <p:spPr>
          <a:xfrm flipH="1">
            <a:off x="-1" y="5278276"/>
            <a:ext cx="4800601" cy="47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4946900" y="15870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INSTRUCTIONS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4946900" y="5168400"/>
            <a:ext cx="4114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OUTCOMES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/>
        </p:nvSpPr>
        <p:spPr>
          <a:xfrm>
            <a:off x="4946900" y="8471400"/>
            <a:ext cx="4114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F8D8E"/>
                </a:solidFill>
                <a:latin typeface="Inter Medium"/>
                <a:ea typeface="Inter Medium"/>
                <a:cs typeface="Inter Medium"/>
                <a:sym typeface="Inter Medium"/>
              </a:rPr>
              <a:t>ACTIVITY LEVEL</a:t>
            </a:r>
            <a:endParaRPr sz="2400">
              <a:solidFill>
                <a:srgbClr val="6F8D8E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indent="-406400" lvl="2" marL="1371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6">
          <p15:clr>
            <a:srgbClr val="FA7B17"/>
          </p15:clr>
        </p15:guide>
        <p15:guide id="3" pos="5708">
          <p15:clr>
            <a:srgbClr val="FA7B17"/>
          </p15:clr>
        </p15:guide>
        <p15:guide id="4" pos="5815">
          <p15:clr>
            <a:srgbClr val="FA7B17"/>
          </p15:clr>
        </p15:guide>
        <p15:guide id="5" pos="8398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Dark">
  <p:cSld name="TITLE_1">
    <p:bg>
      <p:bgPr>
        <a:solidFill>
          <a:srgbClr val="090B0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6400800" y="1600195"/>
            <a:ext cx="109728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4800"/>
              <a:buNone/>
              <a:defRPr sz="4800">
                <a:solidFill>
                  <a:srgbClr val="CDDCDC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 sz="2200"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CDDCDC"/>
              </a:buClr>
              <a:buSzPts val="2200"/>
              <a:buFont typeface="Space Grotesk"/>
              <a:buNone/>
              <a:defRPr>
                <a:solidFill>
                  <a:srgbClr val="CDDCDC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5400000">
            <a:off x="282873" y="-282878"/>
            <a:ext cx="3944053" cy="450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60000"/>
          </a:blip>
          <a:srcRect b="2533" l="55835" r="2002" t="33658"/>
          <a:stretch/>
        </p:blipFill>
        <p:spPr>
          <a:xfrm flipH="1" rot="-5400000">
            <a:off x="286577" y="5505548"/>
            <a:ext cx="4248148" cy="48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60000"/>
          </a:blip>
          <a:srcRect b="31460" l="56214" r="1623" t="6742"/>
          <a:stretch/>
        </p:blipFill>
        <p:spPr>
          <a:xfrm flipH="1" rot="-5400000">
            <a:off x="210014" y="2095961"/>
            <a:ext cx="4248148" cy="47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C Table of Contents - Light">
  <p:cSld name="TITLE_1_3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35529" r="0" t="0"/>
          <a:stretch/>
        </p:blipFill>
        <p:spPr>
          <a:xfrm>
            <a:off x="0" y="0"/>
            <a:ext cx="6190502" cy="52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35337" r="0" t="8045"/>
          <a:stretch/>
        </p:blipFill>
        <p:spPr>
          <a:xfrm flipH="1" rot="10800000">
            <a:off x="-17775" y="5236350"/>
            <a:ext cx="6206528" cy="4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ctrTitle"/>
          </p:nvPr>
        </p:nvSpPr>
        <p:spPr>
          <a:xfrm>
            <a:off x="6400800" y="1600200"/>
            <a:ext cx="112014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6398250" y="894080"/>
            <a:ext cx="10972800" cy="7599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00">
          <p15:clr>
            <a:srgbClr val="00FF00"/>
          </p15:clr>
        </p15:guide>
        <p15:guide id="2" pos="4032">
          <p15:clr>
            <a:srgbClr val="00FF00"/>
          </p15:clr>
        </p15:guide>
        <p15:guide id="3" pos="7488">
          <p15:clr>
            <a:srgbClr val="00FF00"/>
          </p15:clr>
        </p15:guide>
        <p15:guide id="4" pos="7620">
          <p15:clr>
            <a:srgbClr val="00FF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Table of Contents - Light">
  <p:cSld name="TITLE_1_2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55367" r="0" t="0"/>
          <a:stretch/>
        </p:blipFill>
        <p:spPr>
          <a:xfrm>
            <a:off x="0" y="0"/>
            <a:ext cx="4800602" cy="59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5365" r="711" t="29577"/>
          <a:stretch/>
        </p:blipFill>
        <p:spPr>
          <a:xfrm rot="10800000">
            <a:off x="-14797" y="5915875"/>
            <a:ext cx="4717747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ctrTitle"/>
          </p:nvPr>
        </p:nvSpPr>
        <p:spPr>
          <a:xfrm>
            <a:off x="4949900" y="1600200"/>
            <a:ext cx="12642900" cy="640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46900" y="685799"/>
            <a:ext cx="12394200" cy="914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2200"/>
              <a:buFont typeface="Space Grotesk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FA7B17"/>
          </p15:clr>
        </p15:guide>
        <p15:guide id="2" pos="3118">
          <p15:clr>
            <a:srgbClr val="FA7B17"/>
          </p15:clr>
        </p15:guide>
        <p15:guide id="3" pos="5710">
          <p15:clr>
            <a:srgbClr val="FA7B17"/>
          </p15:clr>
        </p15:guide>
        <p15:guide id="4" pos="5804">
          <p15:clr>
            <a:srgbClr val="FA7B17"/>
          </p15:clr>
        </p15:guide>
        <p15:guide id="5" pos="8396">
          <p15:clr>
            <a:srgbClr val="FA7B17"/>
          </p15:clr>
        </p15:guide>
        <p15:guide id="6" pos="849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C Module Title">
  <p:cSld name="TITLE_1_2_2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-979" l="0" r="73749" t="0"/>
          <a:stretch/>
        </p:blipFill>
        <p:spPr>
          <a:xfrm>
            <a:off x="0" y="-49187"/>
            <a:ext cx="4800602" cy="101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ctrTitle"/>
          </p:nvPr>
        </p:nvSpPr>
        <p:spPr>
          <a:xfrm>
            <a:off x="4947000" y="1600200"/>
            <a:ext cx="126459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1" name="Google Shape;61;p10"/>
          <p:cNvSpPr txBox="1"/>
          <p:nvPr/>
        </p:nvSpPr>
        <p:spPr>
          <a:xfrm>
            <a:off x="4946900" y="685800"/>
            <a:ext cx="1264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CARDS PLAYBOOK</a:t>
            </a:r>
            <a:endParaRPr sz="22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024">
          <p15:clr>
            <a:srgbClr val="00FF00"/>
          </p15:clr>
        </p15:guide>
        <p15:guide id="2" pos="3116">
          <p15:clr>
            <a:srgbClr val="00FF00"/>
          </p15:clr>
        </p15:guide>
        <p15:guide id="3" pos="5708">
          <p15:clr>
            <a:srgbClr val="00FF00"/>
          </p15:clr>
        </p15:guide>
        <p15:guide id="4" pos="5806">
          <p15:clr>
            <a:srgbClr val="00FF00"/>
          </p15:clr>
        </p15:guide>
        <p15:guide id="5" pos="8398">
          <p15:clr>
            <a:srgbClr val="00FF00"/>
          </p15:clr>
        </p15:guide>
        <p15:guide id="6" pos="8490">
          <p15:clr>
            <a:srgbClr val="00FF0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98336"/>
            <a:ext cx="128016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ubik Medium"/>
              <a:buNone/>
              <a:defRPr sz="600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3120627"/>
            <a:ext cx="12801600" cy="5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nter"/>
              <a:buChar char="●"/>
              <a:defRPr sz="3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Char char="○"/>
              <a:defRPr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937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Inter"/>
              <a:buChar char="■"/>
              <a:defRPr sz="2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683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683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683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683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●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683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Inter"/>
              <a:buChar char="○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683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200"/>
              <a:buFont typeface="Inter"/>
              <a:buChar char="■"/>
              <a:defRPr sz="2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pos="11088">
          <p15:clr>
            <a:srgbClr val="EA4335"/>
          </p15:clr>
        </p15:guide>
        <p15:guide id="3" orient="horz" pos="432">
          <p15:clr>
            <a:srgbClr val="EA4335"/>
          </p15:clr>
        </p15:guide>
        <p15:guide id="4" orient="horz" pos="5904">
          <p15:clr>
            <a:srgbClr val="EA4335"/>
          </p15:clr>
        </p15:guide>
        <p15:guide id="5" orient="horz" pos="1008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air-code.github.io/datacardsplaybook/playbook/ask-align-on-agent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github.com/pair-code/datacardsplaybook" TargetMode="External"/><Relationship Id="rId5" Type="http://schemas.openxmlformats.org/officeDocument/2006/relationships/hyperlink" Target="https://pair-code.github.io/DataCardsPlaybook" TargetMode="External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air-code.github.io/datacardsplaybook" TargetMode="External"/><Relationship Id="rId4" Type="http://schemas.openxmlformats.org/officeDocument/2006/relationships/hyperlink" Target="https://pair.withgoogle.com/" TargetMode="External"/><Relationship Id="rId5" Type="http://schemas.openxmlformats.org/officeDocument/2006/relationships/hyperlink" Target="https://research.google/" TargetMode="External"/><Relationship Id="rId6" Type="http://schemas.openxmlformats.org/officeDocument/2006/relationships/hyperlink" Target="https://creativecommons.org/licenses/by-sa/4.0/deed.ast" TargetMode="External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53939" y="838200"/>
            <a:ext cx="12646200" cy="3657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SemiBold"/>
                <a:ea typeface="Rubik SemiBold"/>
                <a:cs typeface="Rubik SemiBold"/>
                <a:sym typeface="Rubik SemiBold"/>
              </a:rPr>
              <a:t>The Data Cards Playbook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4946900" y="4495800"/>
            <a:ext cx="12646200" cy="182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 toolkit for purposeful and people-centric dataset documentation for transparency in AI systems.</a:t>
            </a:r>
            <a:endParaRPr/>
          </a:p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4954650" y="8248650"/>
            <a:ext cx="9729600" cy="8955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https://pair-code.github.io/datacardsplaybook/</a:t>
            </a:r>
            <a:r>
              <a:rPr lang="en"/>
              <a:t>                 #datacardsplaybook</a:t>
            </a:r>
            <a:endParaRPr b="1">
              <a:solidFill>
                <a:srgbClr val="3C4F5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/>
        </p:nvSpPr>
        <p:spPr>
          <a:xfrm>
            <a:off x="4955475" y="2935633"/>
            <a:ext cx="114498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Data Cards Playbook ↗</a:t>
            </a: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 is an adaptable toolkit of participatory activities,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conceptual frameworks, and guidance that support Responsible AI practices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for transparency in dataset documentation.</a:t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CD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If you’ve adapted, implemented, or have feedback for this guidance, </a:t>
            </a:r>
            <a:b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20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we’d love to hear from you at </a:t>
            </a:r>
            <a:r>
              <a:rPr lang="en" sz="20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https://github.com/pair-code/datacardsplaybook ↗</a:t>
            </a: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Find the complete playbook at</a:t>
            </a:r>
            <a:br>
              <a:rPr lang="en" sz="2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2200" u="sng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https://pair-code.github.io/datacardsplaybook ↗</a:t>
            </a:r>
            <a:endParaRPr sz="2200" u="sng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88" name="Google Shape;38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" y="1931658"/>
            <a:ext cx="4114800" cy="41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4"/>
          <p:cNvSpPr txBox="1"/>
          <p:nvPr/>
        </p:nvSpPr>
        <p:spPr>
          <a:xfrm>
            <a:off x="4955475" y="1600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#datacardsplaybook</a:t>
            </a:r>
            <a:endParaRPr sz="200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/>
        </p:nvSpPr>
        <p:spPr>
          <a:xfrm>
            <a:off x="6648925" y="7207325"/>
            <a:ext cx="7289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Cards Playbook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by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 + AI Research Initiative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at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Research ↗</a:t>
            </a:r>
            <a:r>
              <a:rPr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CDDCDC"/>
                </a:solidFill>
                <a:latin typeface="Inter"/>
                <a:ea typeface="Inter"/>
                <a:cs typeface="Inter"/>
                <a:sym typeface="Inter"/>
              </a:rPr>
              <a:t>is licensed under a Creative Commons Attribution-ShareAlike 4.0 International License. You are free to share and adapt this work under the </a:t>
            </a:r>
            <a:r>
              <a:rPr lang="en" sz="1300" u="sng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appropriate license terms ↗</a:t>
            </a:r>
            <a:r>
              <a:rPr lang="en" sz="1300">
                <a:solidFill>
                  <a:srgbClr val="D368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300">
              <a:solidFill>
                <a:srgbClr val="D368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150" y="7401788"/>
            <a:ext cx="1606350" cy="5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ctrTitle"/>
          </p:nvPr>
        </p:nvSpPr>
        <p:spPr>
          <a:xfrm>
            <a:off x="4947000" y="1600200"/>
            <a:ext cx="8385000" cy="777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Introduction</a:t>
            </a:r>
            <a:endParaRPr>
              <a:solidFill>
                <a:srgbClr val="1A73E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01	Ask</a:t>
            </a:r>
            <a:br>
              <a:rPr lang="en">
                <a:solidFill>
                  <a:srgbClr val="425354"/>
                </a:solidFill>
              </a:rPr>
            </a:br>
            <a:r>
              <a:rPr lang="en">
                <a:solidFill>
                  <a:srgbClr val="FF7B19"/>
                </a:solidFill>
              </a:rPr>
              <a:t>02	Inspect</a:t>
            </a:r>
            <a:endParaRPr>
              <a:solidFill>
                <a:srgbClr val="FF7B1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03	Answer</a:t>
            </a:r>
            <a:endParaRPr>
              <a:solidFill>
                <a:srgbClr val="42535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04	Audit</a:t>
            </a:r>
            <a:endParaRPr>
              <a:solidFill>
                <a:srgbClr val="425354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 rotWithShape="1">
          <a:blip r:embed="rId3">
            <a:alphaModFix/>
          </a:blip>
          <a:srcRect b="0" l="67166" r="13365" t="0"/>
          <a:stretch/>
        </p:blipFill>
        <p:spPr>
          <a:xfrm>
            <a:off x="9204" y="-60750"/>
            <a:ext cx="3502275" cy="101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 rotWithShape="1">
          <a:blip r:embed="rId4">
            <a:alphaModFix/>
          </a:blip>
          <a:srcRect b="3104" l="0" r="0" t="3104"/>
          <a:stretch/>
        </p:blipFill>
        <p:spPr>
          <a:xfrm>
            <a:off x="14183574" y="6421128"/>
            <a:ext cx="2924867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ctrTitle"/>
          </p:nvPr>
        </p:nvSpPr>
        <p:spPr>
          <a:xfrm>
            <a:off x="4946900" y="1600200"/>
            <a:ext cx="12655500" cy="58461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Test your Template</a:t>
            </a:r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946900" y="685800"/>
            <a:ext cx="12655500" cy="901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CARDS PLAYBOOK</a:t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18288000" y="-1"/>
            <a:ext cx="4572000" cy="64008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This is an advanced activity for teams to test the usability of a Data Card template. 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9230825" y="7338975"/>
            <a:ext cx="8371500" cy="20748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Track friction logs when creating data cards for representative datasets using a template. Organize a read-out to find opportunities for improvement.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2" type="body"/>
          </p:nvPr>
        </p:nvSpPr>
        <p:spPr>
          <a:xfrm>
            <a:off x="9230825" y="15870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Identify 2-3 representative datasets to create Data Cards. Using friction logs, track the experience of using the template. Organize a shared read-out and find opportunities to improve the data card template or its implementation. </a:t>
            </a:r>
            <a:endParaRPr/>
          </a:p>
        </p:txBody>
      </p:sp>
      <p:sp>
        <p:nvSpPr>
          <p:cNvPr id="314" name="Google Shape;314;p48"/>
          <p:cNvSpPr txBox="1"/>
          <p:nvPr>
            <p:ph idx="3" type="body"/>
          </p:nvPr>
        </p:nvSpPr>
        <p:spPr>
          <a:xfrm>
            <a:off x="9230825" y="5168400"/>
            <a:ext cx="8371500" cy="320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Anticipate concrete challenges in scaling and opportunities to improve your Data Card template early.</a:t>
            </a:r>
            <a:endParaRPr/>
          </a:p>
        </p:txBody>
      </p:sp>
      <p:sp>
        <p:nvSpPr>
          <p:cNvPr id="315" name="Google Shape;315;p48"/>
          <p:cNvSpPr txBox="1"/>
          <p:nvPr>
            <p:ph idx="4" type="body"/>
          </p:nvPr>
        </p:nvSpPr>
        <p:spPr>
          <a:xfrm>
            <a:off x="9230825" y="8471400"/>
            <a:ext cx="8371500" cy="901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/>
              <a:t>Advanced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685800" y="685800"/>
            <a:ext cx="11201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</a:t>
            </a:r>
            <a:r>
              <a:rPr lang="en">
                <a:solidFill>
                  <a:schemeClr val="accent2"/>
                </a:solidFill>
              </a:rPr>
              <a:t>template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1" name="Google Shape;321;p49"/>
          <p:cNvSpPr/>
          <p:nvPr/>
        </p:nvSpPr>
        <p:spPr>
          <a:xfrm>
            <a:off x="685800" y="1600200"/>
            <a:ext cx="5504700" cy="777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Plan to test:</a:t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nter"/>
              <a:buChar char="▸"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Pick 2-3 datasets to test the template on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nter"/>
              <a:buChar char="▸"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Set a deadline for testing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nter"/>
              <a:buChar char="▸"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Share your Data Card template 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Dataset POCs.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Inter"/>
              <a:buChar char="▸"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Set up and share a friction log with dataset POCs</a:t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2" name="Google Shape;322;p49"/>
          <p:cNvSpPr/>
          <p:nvPr/>
        </p:nvSpPr>
        <p:spPr>
          <a:xfrm>
            <a:off x="6391650" y="1600200"/>
            <a:ext cx="5504700" cy="777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Evaluate results:</a:t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nter"/>
              <a:buChar char="▸"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Check-in with teams during filling period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nter"/>
              <a:buChar char="▸"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Individually or as a group, review friction logs from the test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nter"/>
              <a:buChar char="▸"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Note and plot your observations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Inter"/>
              <a:buChar char="▸"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Critically evaluate challenges and opportunities to improve the producer flow of your Data Card template. 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12097500" y="1600200"/>
            <a:ext cx="5504700" cy="777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Post-readout Opportunities:</a:t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12097500" y="2514600"/>
            <a:ext cx="5504700" cy="218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1. ✍️ 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12097500" y="4870225"/>
            <a:ext cx="5504700" cy="218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✍️ 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12097500" y="7225850"/>
            <a:ext cx="5504700" cy="2182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3. ✍️ </a:t>
            </a: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…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/>
          <p:nvPr/>
        </p:nvSpPr>
        <p:spPr>
          <a:xfrm>
            <a:off x="6400800" y="1600200"/>
            <a:ext cx="11201400" cy="7772400"/>
          </a:xfrm>
          <a:prstGeom prst="rect">
            <a:avLst/>
          </a:prstGeom>
          <a:solidFill>
            <a:srgbClr val="CF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685800" y="1600200"/>
            <a:ext cx="5504700" cy="1371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Dataset: ✍️</a:t>
            </a:r>
            <a:r>
              <a:rPr b="1" lang="en" sz="2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[name &amp; link to dataset]</a:t>
            </a:r>
            <a:endParaRPr sz="24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685800" y="3108575"/>
            <a:ext cx="5504700" cy="1371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Card: ✍️ 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[link to completed dataset]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685800" y="4653600"/>
            <a:ext cx="5504700" cy="4719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Friction Logs: ✍️ 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[link to friction logs reviewed]</a:t>
            </a:r>
            <a:endParaRPr sz="2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6611100" y="1813050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12333975" y="1813050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7" name="Google Shape;337;p50"/>
          <p:cNvSpPr/>
          <p:nvPr/>
        </p:nvSpPr>
        <p:spPr>
          <a:xfrm>
            <a:off x="6611100" y="3446100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8" name="Google Shape;338;p50"/>
          <p:cNvSpPr/>
          <p:nvPr/>
        </p:nvSpPr>
        <p:spPr>
          <a:xfrm>
            <a:off x="12333975" y="3446100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9" name="Google Shape;339;p50"/>
          <p:cNvSpPr/>
          <p:nvPr/>
        </p:nvSpPr>
        <p:spPr>
          <a:xfrm>
            <a:off x="6607163" y="4955525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0" name="Google Shape;340;p50"/>
          <p:cNvSpPr/>
          <p:nvPr/>
        </p:nvSpPr>
        <p:spPr>
          <a:xfrm>
            <a:off x="12330038" y="4955525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6607150" y="6464950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12330025" y="6464950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6607163" y="7874650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4" name="Google Shape;344;p50"/>
          <p:cNvSpPr/>
          <p:nvPr/>
        </p:nvSpPr>
        <p:spPr>
          <a:xfrm>
            <a:off x="12330038" y="7874650"/>
            <a:ext cx="5065800" cy="1207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✍️ </a:t>
            </a: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observations</a:t>
            </a:r>
            <a:endParaRPr sz="2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/>
          <p:nvPr/>
        </p:nvSpPr>
        <p:spPr>
          <a:xfrm>
            <a:off x="454625" y="361650"/>
            <a:ext cx="17378700" cy="9011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1"/>
          <p:cNvSpPr/>
          <p:nvPr/>
        </p:nvSpPr>
        <p:spPr>
          <a:xfrm>
            <a:off x="3024875" y="1811250"/>
            <a:ext cx="6083100" cy="32718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1"/>
          <p:cNvSpPr/>
          <p:nvPr/>
        </p:nvSpPr>
        <p:spPr>
          <a:xfrm>
            <a:off x="3024875" y="5159150"/>
            <a:ext cx="6083100" cy="32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1"/>
          <p:cNvSpPr/>
          <p:nvPr/>
        </p:nvSpPr>
        <p:spPr>
          <a:xfrm>
            <a:off x="9171525" y="1811250"/>
            <a:ext cx="6083100" cy="32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1"/>
          <p:cNvSpPr/>
          <p:nvPr/>
        </p:nvSpPr>
        <p:spPr>
          <a:xfrm>
            <a:off x="9171525" y="5159150"/>
            <a:ext cx="6083100" cy="3271800"/>
          </a:xfrm>
          <a:prstGeom prst="rect">
            <a:avLst/>
          </a:prstGeom>
          <a:solidFill>
            <a:srgbClr val="E5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51"/>
          <p:cNvCxnSpPr/>
          <p:nvPr/>
        </p:nvCxnSpPr>
        <p:spPr>
          <a:xfrm>
            <a:off x="9139747" y="1600110"/>
            <a:ext cx="0" cy="7088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5" name="Google Shape;355;p51"/>
          <p:cNvCxnSpPr/>
          <p:nvPr/>
        </p:nvCxnSpPr>
        <p:spPr>
          <a:xfrm rot="10800000">
            <a:off x="2794650" y="5121098"/>
            <a:ext cx="126987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6" name="Google Shape;356;p51"/>
          <p:cNvSpPr txBox="1"/>
          <p:nvPr>
            <p:ph type="title"/>
          </p:nvPr>
        </p:nvSpPr>
        <p:spPr>
          <a:xfrm>
            <a:off x="685800" y="6797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Plot your observations</a:t>
            </a:r>
            <a:endParaRPr sz="3600"/>
          </a:p>
        </p:txBody>
      </p:sp>
      <p:sp>
        <p:nvSpPr>
          <p:cNvPr id="357" name="Google Shape;357;p51"/>
          <p:cNvSpPr txBox="1"/>
          <p:nvPr/>
        </p:nvSpPr>
        <p:spPr>
          <a:xfrm>
            <a:off x="611199" y="4889900"/>
            <a:ext cx="2188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NON-OUTCOME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8" name="Google Shape;358;p51"/>
          <p:cNvSpPr txBox="1"/>
          <p:nvPr/>
        </p:nvSpPr>
        <p:spPr>
          <a:xfrm>
            <a:off x="7542075" y="8693614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UNSUCCESSFUL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17069250" y="152850"/>
            <a:ext cx="1065900" cy="1065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CF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30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min</a:t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7542075" y="1104464"/>
            <a:ext cx="3222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SUCCESSFUL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15564499" y="4889900"/>
            <a:ext cx="1792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OUTCOME</a:t>
            </a:r>
            <a:endParaRPr sz="20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15376625" y="5456900"/>
            <a:ext cx="19803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E.g.</a:t>
            </a:r>
            <a:b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Card is released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51"/>
          <p:cNvSpPr txBox="1"/>
          <p:nvPr/>
        </p:nvSpPr>
        <p:spPr>
          <a:xfrm>
            <a:off x="724500" y="5533100"/>
            <a:ext cx="21885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E.g. Dataset is removed from production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685800" y="685800"/>
            <a:ext cx="11201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our </a:t>
            </a:r>
            <a:r>
              <a:rPr lang="en">
                <a:solidFill>
                  <a:schemeClr val="accent2"/>
                </a:solidFill>
              </a:rPr>
              <a:t>next steps?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9" name="Google Shape;369;p52"/>
          <p:cNvSpPr/>
          <p:nvPr/>
        </p:nvSpPr>
        <p:spPr>
          <a:xfrm>
            <a:off x="18288000" y="0"/>
            <a:ext cx="4572000" cy="640080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457200" lIns="457200" spcFirstLastPara="1" rIns="457200" wrap="square" tIns="457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Facilitator’s note</a:t>
            </a:r>
            <a:endParaRPr b="1" sz="21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Use this to plan for next steps.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Delete this note once you’re done with it.</a:t>
            </a:r>
            <a:endParaRPr sz="1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685800" y="1600200"/>
            <a:ext cx="5504700" cy="777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✍️  People &amp; Resources</a:t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6391650" y="1600200"/>
            <a:ext cx="5504700" cy="777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✍️  Open-ended questions</a:t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12097500" y="1600200"/>
            <a:ext cx="5504700" cy="7772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6F8D8E"/>
            </a:solidFill>
            <a:prstDash val="dot"/>
            <a:round/>
            <a:headEnd len="sm" w="sm" type="none"/>
            <a:tailEnd len="sm" w="sm" type="none"/>
          </a:ln>
          <a:effectLst>
            <a:outerShdw rotWithShape="0" algn="bl" dir="3000000" dist="114300">
              <a:srgbClr val="6F8D8E">
                <a:alpha val="34000"/>
              </a:srgbClr>
            </a:outerShdw>
          </a:effectLst>
        </p:spPr>
        <p:txBody>
          <a:bodyPr anchorCtr="0" anchor="t" bIns="181500" lIns="181500" spcFirstLastPara="1" rIns="181500" wrap="square" tIns="181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✍️  Action items</a:t>
            </a:r>
            <a:endParaRPr sz="24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type="title"/>
          </p:nvPr>
        </p:nvSpPr>
        <p:spPr>
          <a:xfrm>
            <a:off x="685800" y="685800"/>
            <a:ext cx="169164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5354"/>
                </a:solidFill>
              </a:rPr>
              <a:t>Final checks</a:t>
            </a:r>
            <a:endParaRPr>
              <a:solidFill>
                <a:srgbClr val="425354"/>
              </a:solidFill>
            </a:endParaRPr>
          </a:p>
        </p:txBody>
      </p:sp>
      <p:sp>
        <p:nvSpPr>
          <p:cNvPr id="378" name="Google Shape;378;p53"/>
          <p:cNvSpPr txBox="1"/>
          <p:nvPr>
            <p:ph type="title"/>
          </p:nvPr>
        </p:nvSpPr>
        <p:spPr>
          <a:xfrm>
            <a:off x="669800" y="2234575"/>
            <a:ext cx="16916400" cy="65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YOU SHOULD NOW HAVE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_</a:t>
            </a:r>
            <a:endParaRPr sz="24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25354"/>
                </a:solidFill>
                <a:latin typeface="Inter Medium"/>
                <a:ea typeface="Inter Medium"/>
                <a:cs typeface="Inter Medium"/>
                <a:sym typeface="Inter Medium"/>
              </a:rPr>
              <a:t>Tested your Data Card template on 2-3 datasets</a:t>
            </a:r>
            <a:endParaRPr sz="2800">
              <a:solidFill>
                <a:srgbClr val="425354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Validated success and failure, outcomes and non-outcomes</a:t>
            </a: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Identified opportunities for improvement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latin typeface="Inter Medium"/>
                <a:ea typeface="Inter Medium"/>
                <a:cs typeface="Inter Medium"/>
                <a:sym typeface="Inter Medium"/>
              </a:rPr>
              <a:t>Created a plan for implementation</a:t>
            </a:r>
            <a:endParaRPr sz="28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9" name="Google Shape;379;p53"/>
          <p:cNvSpPr/>
          <p:nvPr/>
        </p:nvSpPr>
        <p:spPr>
          <a:xfrm>
            <a:off x="839775" y="3661879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0" name="Google Shape;380;p53"/>
          <p:cNvSpPr/>
          <p:nvPr/>
        </p:nvSpPr>
        <p:spPr>
          <a:xfrm>
            <a:off x="839775" y="4735821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1" name="Google Shape;381;p53"/>
          <p:cNvSpPr/>
          <p:nvPr/>
        </p:nvSpPr>
        <p:spPr>
          <a:xfrm>
            <a:off x="839775" y="5885962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2" name="Google Shape;382;p53"/>
          <p:cNvSpPr/>
          <p:nvPr/>
        </p:nvSpPr>
        <p:spPr>
          <a:xfrm>
            <a:off x="839775" y="6952762"/>
            <a:ext cx="432300" cy="42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✔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DCP] Execution Deck">
  <a:themeElements>
    <a:clrScheme name="Swiss">
      <a:dk1>
        <a:srgbClr val="1A73E8"/>
      </a:dk1>
      <a:lt1>
        <a:srgbClr val="F1F7F7"/>
      </a:lt1>
      <a:dk2>
        <a:srgbClr val="090B0C"/>
      </a:dk2>
      <a:lt2>
        <a:srgbClr val="3C4F50"/>
      </a:lt2>
      <a:accent1>
        <a:srgbClr val="F439A0"/>
      </a:accent1>
      <a:accent2>
        <a:srgbClr val="FF7B19"/>
      </a:accent2>
      <a:accent3>
        <a:srgbClr val="19B2BA"/>
      </a:accent3>
      <a:accent4>
        <a:srgbClr val="99EA0C"/>
      </a:accent4>
      <a:accent5>
        <a:srgbClr val="FF6554"/>
      </a:accent5>
      <a:accent6>
        <a:srgbClr val="FF4081"/>
      </a:accent6>
      <a:hlink>
        <a:srgbClr val="8920E9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